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8"/>
  </p:notesMasterIdLst>
  <p:sldIdLst>
    <p:sldId id="256" r:id="rId2"/>
    <p:sldId id="368" r:id="rId3"/>
    <p:sldId id="260" r:id="rId4"/>
    <p:sldId id="344" r:id="rId5"/>
    <p:sldId id="301" r:id="rId6"/>
    <p:sldId id="318" r:id="rId7"/>
    <p:sldId id="264" r:id="rId8"/>
    <p:sldId id="298" r:id="rId9"/>
    <p:sldId id="319" r:id="rId10"/>
    <p:sldId id="299" r:id="rId11"/>
    <p:sldId id="322" r:id="rId12"/>
    <p:sldId id="323" r:id="rId13"/>
    <p:sldId id="324" r:id="rId14"/>
    <p:sldId id="327" r:id="rId15"/>
    <p:sldId id="364" r:id="rId16"/>
    <p:sldId id="330" r:id="rId17"/>
    <p:sldId id="334" r:id="rId18"/>
    <p:sldId id="333" r:id="rId19"/>
    <p:sldId id="345" r:id="rId20"/>
    <p:sldId id="332" r:id="rId21"/>
    <p:sldId id="329" r:id="rId22"/>
    <p:sldId id="336" r:id="rId23"/>
    <p:sldId id="335" r:id="rId24"/>
    <p:sldId id="331" r:id="rId25"/>
    <p:sldId id="338" r:id="rId26"/>
    <p:sldId id="346" r:id="rId27"/>
    <p:sldId id="328" r:id="rId28"/>
    <p:sldId id="342" r:id="rId29"/>
    <p:sldId id="343" r:id="rId30"/>
    <p:sldId id="349" r:id="rId31"/>
    <p:sldId id="355" r:id="rId32"/>
    <p:sldId id="354" r:id="rId33"/>
    <p:sldId id="353" r:id="rId34"/>
    <p:sldId id="325" r:id="rId35"/>
    <p:sldId id="347" r:id="rId36"/>
    <p:sldId id="356" r:id="rId37"/>
    <p:sldId id="357" r:id="rId38"/>
    <p:sldId id="358" r:id="rId39"/>
    <p:sldId id="361" r:id="rId40"/>
    <p:sldId id="359" r:id="rId41"/>
    <p:sldId id="362" r:id="rId42"/>
    <p:sldId id="363" r:id="rId43"/>
    <p:sldId id="337" r:id="rId44"/>
    <p:sldId id="339" r:id="rId45"/>
    <p:sldId id="369" r:id="rId46"/>
    <p:sldId id="370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0E0"/>
    <a:srgbClr val="E1E1E1"/>
    <a:srgbClr val="FFFFFF"/>
    <a:srgbClr val="FDFFEF"/>
    <a:srgbClr val="FDF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45"/>
    <p:restoredTop sz="76906"/>
  </p:normalViewPr>
  <p:slideViewPr>
    <p:cSldViewPr snapToGrid="0" snapToObjects="1">
      <p:cViewPr varScale="1">
        <p:scale>
          <a:sx n="115" d="100"/>
          <a:sy n="115" d="100"/>
        </p:scale>
        <p:origin x="25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2.JP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A79B5-CE47-FA46-8080-E0D1D8FD361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74AD19-A23B-6A4B-A3F8-96D2292CF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62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52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models parameters are the knobs that the model tunes as it learns to generate better output.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4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model is “learning” it’s looking at the input data</a:t>
            </a:r>
          </a:p>
          <a:p>
            <a:r>
              <a:rPr lang="en-US" dirty="0"/>
              <a:t>	and then tweaking parameters until it gets the output that it wants.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03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587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said that time is very important when thinking about models</a:t>
            </a:r>
          </a:p>
          <a:p>
            <a:endParaRPr lang="en-US" dirty="0"/>
          </a:p>
          <a:p>
            <a:r>
              <a:rPr lang="en-US" dirty="0"/>
              <a:t>The crucial point here is that models are limited in what they get to learn from.</a:t>
            </a:r>
          </a:p>
          <a:p>
            <a:endParaRPr lang="en-US" dirty="0"/>
          </a:p>
          <a:p>
            <a:r>
              <a:rPr lang="en-US" dirty="0"/>
              <a:t>And in order to be useful, models </a:t>
            </a:r>
            <a:r>
              <a:rPr lang="en-US" b="1" dirty="0"/>
              <a:t>must</a:t>
            </a:r>
            <a:r>
              <a:rPr lang="en-US" b="0" dirty="0"/>
              <a:t> be applied to new data.</a:t>
            </a:r>
          </a:p>
          <a:p>
            <a:endParaRPr lang="en-US" b="0" dirty="0"/>
          </a:p>
          <a:p>
            <a:r>
              <a:rPr lang="en-US" b="0" dirty="0"/>
              <a:t>New data means surprises.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066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object recognition.</a:t>
            </a:r>
          </a:p>
          <a:p>
            <a:endParaRPr lang="en-US" dirty="0"/>
          </a:p>
          <a:p>
            <a:r>
              <a:rPr lang="en-US" dirty="0"/>
              <a:t>Here are examples from the frog category of the CIFAR dataset.</a:t>
            </a:r>
          </a:p>
          <a:p>
            <a:endParaRPr lang="en-US" dirty="0"/>
          </a:p>
          <a:p>
            <a:r>
              <a:rPr lang="en-US" dirty="0"/>
              <a:t>The better a model gets at this task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421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object recognition.</a:t>
            </a:r>
          </a:p>
          <a:p>
            <a:endParaRPr lang="en-US" dirty="0"/>
          </a:p>
          <a:p>
            <a:r>
              <a:rPr lang="en-US" dirty="0"/>
              <a:t>Here are examples from the frog category of the CIFAR dataset.</a:t>
            </a:r>
          </a:p>
          <a:p>
            <a:endParaRPr lang="en-US" dirty="0"/>
          </a:p>
          <a:p>
            <a:r>
              <a:rPr lang="en-US" dirty="0"/>
              <a:t>In order for a model to do this well, it must actually simulate the world. </a:t>
            </a:r>
          </a:p>
          <a:p>
            <a:endParaRPr lang="en-US" dirty="0"/>
          </a:p>
          <a:p>
            <a:r>
              <a:rPr lang="en-US" dirty="0"/>
              <a:t>In production, the model will see </a:t>
            </a:r>
          </a:p>
          <a:p>
            <a:pPr marL="171450" indent="-171450">
              <a:buFontTx/>
              <a:buChar char="-"/>
            </a:pPr>
            <a:r>
              <a:rPr lang="en-US" dirty="0"/>
              <a:t>frog species it has never seen before 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settings and lighting it’s never seen before</a:t>
            </a:r>
          </a:p>
          <a:p>
            <a:pPr marL="171450" indent="-171450">
              <a:buFontTx/>
              <a:buChar char="-"/>
            </a:pPr>
            <a:r>
              <a:rPr lang="en-US" dirty="0"/>
              <a:t>from angles it’s never seen before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782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0650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610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760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17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760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0678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82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incentives are baked in.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222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incentives are baked in. </a:t>
            </a:r>
          </a:p>
          <a:p>
            <a:endParaRPr lang="en-US" dirty="0"/>
          </a:p>
          <a:p>
            <a:r>
              <a:rPr lang="en-US" dirty="0"/>
              <a:t>They will not go away</a:t>
            </a:r>
          </a:p>
          <a:p>
            <a:r>
              <a:rPr lang="en-US" dirty="0"/>
              <a:t>They will not be “solved” by some technical advance</a:t>
            </a:r>
          </a:p>
          <a:p>
            <a:r>
              <a:rPr lang="en-US" dirty="0"/>
              <a:t>They will not be fixed if we make our industry more diverse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823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057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Right now I teach data science in NYC</a:t>
            </a:r>
          </a:p>
          <a:p>
            <a:endParaRPr lang="en-US" dirty="0"/>
          </a:p>
          <a:p>
            <a:r>
              <a:rPr lang="en-US" dirty="0"/>
              <a:t>When teaching my students, our most used package is a self-professed Machine Learning package</a:t>
            </a:r>
          </a:p>
          <a:p>
            <a:endParaRPr lang="en-US" dirty="0"/>
          </a:p>
          <a:p>
            <a:r>
              <a:rPr lang="en-US" dirty="0"/>
              <a:t>I’m teaching the same algorithms I learned in </a:t>
            </a:r>
            <a:br>
              <a:rPr lang="en-US" dirty="0"/>
            </a:br>
            <a:r>
              <a:rPr lang="en-US" dirty="0"/>
              <a:t>Data Mining</a:t>
            </a:r>
            <a:br>
              <a:rPr lang="en-US" dirty="0"/>
            </a:br>
            <a:r>
              <a:rPr lang="en-US" dirty="0"/>
              <a:t>Artificial Intelligence</a:t>
            </a:r>
            <a:br>
              <a:rPr lang="en-US" dirty="0"/>
            </a:br>
            <a:r>
              <a:rPr lang="en-US" dirty="0"/>
              <a:t>Autonomous Robotics</a:t>
            </a:r>
          </a:p>
          <a:p>
            <a:r>
              <a:rPr lang="en-US" dirty="0"/>
              <a:t>(frankly) Cognitive Science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56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going to begin by sketching out what I mean by AI with a bit more precision.</a:t>
            </a:r>
          </a:p>
          <a:p>
            <a:endParaRPr lang="en-US" dirty="0"/>
          </a:p>
          <a:p>
            <a:r>
              <a:rPr lang="en-US" dirty="0"/>
              <a:t>The first ideas we’ll better define are models and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45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It’s a lot of words. We’ll break it down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8869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is forward looking.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 is built in. We’ll come back to this point later</a:t>
            </a:r>
          </a:p>
        </p:txBody>
      </p:sp>
    </p:spTree>
    <p:extLst>
      <p:ext uri="{BB962C8B-B14F-4D97-AF65-F5344CB8AC3E}">
        <p14:creationId xmlns:p14="http://schemas.microsoft.com/office/powerpoint/2010/main" val="1925619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I’m going to talk a lot about  models today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important thing here is that when something is learning, it’s making changes based on experience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424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Again, time is important here</a:t>
            </a:r>
          </a:p>
        </p:txBody>
      </p:sp>
    </p:spTree>
    <p:extLst>
      <p:ext uri="{BB962C8B-B14F-4D97-AF65-F5344CB8AC3E}">
        <p14:creationId xmlns:p14="http://schemas.microsoft.com/office/powerpoint/2010/main" val="1369572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the boxology version</a:t>
            </a:r>
          </a:p>
          <a:p>
            <a:endParaRPr lang="en-US" dirty="0"/>
          </a:p>
          <a:p>
            <a:r>
              <a:rPr lang="en-US" dirty="0"/>
              <a:t>Models take input data and use a prediction function to generate an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5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C6B1D-916C-6B42-8EFE-64DD34170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CBF82-AB2B-654D-B9C4-0BABF5A5B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70681-65A3-4741-88BD-5E95CB37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8643A-4D7E-4743-9DFB-992D55131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84CE4-8D6A-F445-BE83-7B31A6BBD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27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E2044-7134-5D42-BF18-022F6E108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F30C9F-BE45-724A-AD1B-B751B60B4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033EC-06C5-204E-B738-5CDB4ABF1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77961-2F4F-AF4B-A398-974C3B57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97676-B7C1-8140-ABE9-A8D1F7979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92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152282-EF15-B14F-9DBD-5A743C6A77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4CCB3C-A8C8-D246-8B27-E86BD775C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C2CB3-BFD8-804B-A356-636267E17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D3941-1595-434B-B359-349549DD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CFBB9-20F2-B643-9D07-EB2F2D403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699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895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3FC58-8A86-CA45-A5B2-EF9070A2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5F1A-486A-F34A-90EC-D365123E8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D90F8-CF84-684B-BFF3-D6D2281A1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C2826-5FCA-7C45-9468-ECD9F28BE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5CED2-1926-1D46-8D02-1FB664E0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95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E1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6B07-D5E3-3040-8A21-CD2A42A51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B0689-E962-3F4F-AC01-02A24E3EF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3828A-6BA0-3E46-AE3C-25AE5A856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AFF-87FD-CF46-9998-4659D119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56A3E-C744-194C-A94A-7931E892E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400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32484-0289-4843-A3E9-21F6C2F14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6CF44-2AB9-C849-A0E2-B55AE06E8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B9279-2E00-4D4C-B496-A060060FB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55E5D-128D-0D43-B307-B56247659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4D680-2507-6B41-80FF-21442B0CD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6F9D8-EDAA-B146-9CF8-A2E1EF746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46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9DEB-DFF2-F34C-AF59-F02B4854A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4304A-9FBD-864F-9821-468351137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776262-99B6-8247-8F71-C229201EE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005073-F51C-6F4A-A9CB-4917FC7D7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091780-C76B-A74D-A17B-071EE0440A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D943F6-3B5D-9544-B41B-420D9BD6B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673935-3A44-9D44-BD8E-99699E4F8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3356BA-7749-0444-BAB6-7D26EB970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79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0DBF3-7DE6-E94C-BD50-02B053579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9AFAA4-784F-2B49-A9E0-2D17B2EF4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645539-6FA0-AF4A-AE0C-E91084AD8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C472D-5C20-6F46-8A21-89C3765D0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16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26861-708F-5C43-91C6-135FF646E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F3729B-3C61-144B-B7A2-E5B532159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0490E-8BA0-B24D-BD77-0F02996DA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00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09C5E-10B2-A949-9FC4-A0948304F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85EB3-8AE4-F645-86B2-4DE13571B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A28B9-4A28-3045-AD01-95559A6EBA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454EC-12D3-8B49-A569-66FED1D40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6E0A87-B12E-7843-AE85-A17A97B6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FF7DD4-8AE9-9346-8863-FA548F2E4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80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DED30-65D4-5A4A-883D-95BE2CFDA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DF89C3-7A03-D94E-A39A-E8A1E1A5A6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2D359-BAF7-1D44-936B-C594FCB496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07EF0A-F688-4748-B10A-3A6C22F80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1EEF5-F935-5F4D-B0CE-D00C829F8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F5E21-4DFB-5F48-AB8C-93AAE875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25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ECCD98-52AC-9746-8704-A7BAD0BF0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EB6FC-6A39-8142-A8E4-B1F3F7801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5E98E-BE71-5D41-A7C4-23B3292787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4E51C-867B-B646-AB18-A09E1EFF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7DD79-B07E-F845-90DC-2440C0AD08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5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oph.info/ai-traps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karpathy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lishali88/status/994723759981453312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twitter.com/artificialsoph" TargetMode="External"/><Relationship Id="rId5" Type="http://schemas.openxmlformats.org/officeDocument/2006/relationships/hyperlink" Target="https://github.com/artificialsoph" TargetMode="External"/><Relationship Id="rId4" Type="http://schemas.openxmlformats.org/officeDocument/2006/relationships/hyperlink" Target="https://soph.info/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tinchofranco" TargetMode="External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@rocknrollmonkey" TargetMode="External"/><Relationship Id="rId4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755" y="1863148"/>
            <a:ext cx="5503207" cy="1328928"/>
          </a:xfrm>
        </p:spPr>
        <p:txBody>
          <a:bodyPr anchor="b">
            <a:normAutofit/>
          </a:bodyPr>
          <a:lstStyle/>
          <a:p>
            <a:pPr algn="l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4553" y="2954572"/>
            <a:ext cx="2246088" cy="981392"/>
          </a:xfrm>
        </p:spPr>
        <p:txBody>
          <a:bodyPr/>
          <a:lstStyle/>
          <a:p>
            <a:pPr algn="l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</p:spTree>
    <p:extLst>
      <p:ext uri="{BB962C8B-B14F-4D97-AF65-F5344CB8AC3E}">
        <p14:creationId xmlns:p14="http://schemas.microsoft.com/office/powerpoint/2010/main" val="2150985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to process past experience and update a model </a:t>
            </a:r>
            <a:r>
              <a:rPr lang="en-US" sz="4267" dirty="0">
                <a:latin typeface="+mn-lt"/>
                <a:cs typeface="Times New Roman" panose="02020603050405020304" pitchFamily="18" charset="0"/>
              </a:rPr>
              <a:t>such that the the model is useful for future experience</a:t>
            </a:r>
            <a:endParaRPr sz="4267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47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51778-1E91-F04D-BD5E-31E729F81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94518-C157-D346-AAC9-DB3E779EA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All models contain a prediction function</a:t>
            </a:r>
            <a:endParaRPr lang="en-US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A47CA-29BF-6A46-97FF-05FC254A83B4}"/>
              </a:ext>
            </a:extLst>
          </p:cNvPr>
          <p:cNvSpPr/>
          <p:nvPr/>
        </p:nvSpPr>
        <p:spPr>
          <a:xfrm>
            <a:off x="8497231" y="2967656"/>
            <a:ext cx="1839950" cy="13255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Prediction function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5528ACA-EFEC-BF45-9FD4-DD227AC16E9F}"/>
              </a:ext>
            </a:extLst>
          </p:cNvPr>
          <p:cNvSpPr/>
          <p:nvPr/>
        </p:nvSpPr>
        <p:spPr>
          <a:xfrm>
            <a:off x="8619892" y="1501117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32509C9-7427-0E4B-90D5-DD5AE9CA9963}"/>
              </a:ext>
            </a:extLst>
          </p:cNvPr>
          <p:cNvSpPr/>
          <p:nvPr/>
        </p:nvSpPr>
        <p:spPr>
          <a:xfrm>
            <a:off x="8619891" y="4796456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0217867-C079-6945-B181-B5CE994A579B}"/>
              </a:ext>
            </a:extLst>
          </p:cNvPr>
          <p:cNvCxnSpPr>
            <a:stCxn id="5" idx="2"/>
            <a:endCxn id="4" idx="0"/>
          </p:cNvCxnSpPr>
          <p:nvPr/>
        </p:nvCxnSpPr>
        <p:spPr>
          <a:xfrm>
            <a:off x="9411629" y="2464419"/>
            <a:ext cx="5577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6677533-B465-7F4B-A457-CCC80381B40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411628" y="4293219"/>
            <a:ext cx="5578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505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B9D3-EE82-1649-9557-886A8D34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AF546-3D61-9B44-ACEE-5304CBBD8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89954" cy="4351338"/>
          </a:xfrm>
        </p:spPr>
        <p:txBody>
          <a:bodyPr/>
          <a:lstStyle/>
          <a:p>
            <a:r>
              <a:rPr lang="en-US" dirty="0"/>
              <a:t>Parameters</a:t>
            </a:r>
          </a:p>
          <a:p>
            <a:pPr lvl="1"/>
            <a:r>
              <a:rPr lang="en-US" dirty="0"/>
              <a:t>Determine model output</a:t>
            </a:r>
          </a:p>
          <a:p>
            <a:pPr lvl="1"/>
            <a:r>
              <a:rPr lang="en-US" dirty="0"/>
              <a:t>Learned from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1C0F0B-32F5-A948-B656-B0B72E9EED93}"/>
              </a:ext>
            </a:extLst>
          </p:cNvPr>
          <p:cNvSpPr/>
          <p:nvPr/>
        </p:nvSpPr>
        <p:spPr>
          <a:xfrm>
            <a:off x="8497231" y="2967656"/>
            <a:ext cx="1839950" cy="13255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Prediction function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FB41151-5A6F-554E-8441-C23C5A295A44}"/>
              </a:ext>
            </a:extLst>
          </p:cNvPr>
          <p:cNvSpPr/>
          <p:nvPr/>
        </p:nvSpPr>
        <p:spPr>
          <a:xfrm>
            <a:off x="8619892" y="1501117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Data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C9B0514-ECA3-444F-99BD-E3D1F9B6CE76}"/>
              </a:ext>
            </a:extLst>
          </p:cNvPr>
          <p:cNvSpPr/>
          <p:nvPr/>
        </p:nvSpPr>
        <p:spPr>
          <a:xfrm>
            <a:off x="8619891" y="4796456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2F912D-92B1-D24B-AB11-2FDE2198FCD2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9411629" y="2464419"/>
            <a:ext cx="5577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6F4DB80-2223-194D-9E06-DC610EE061C3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9411628" y="4293219"/>
            <a:ext cx="5578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9C6EB8D-0B9B-2942-A22C-9AB15A431648}"/>
              </a:ext>
            </a:extLst>
          </p:cNvPr>
          <p:cNvSpPr/>
          <p:nvPr/>
        </p:nvSpPr>
        <p:spPr>
          <a:xfrm>
            <a:off x="10586223" y="3301476"/>
            <a:ext cx="1535153" cy="65792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Parameters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EEE88C4-0BCE-9E49-8F52-224A5D56B647}"/>
              </a:ext>
            </a:extLst>
          </p:cNvPr>
          <p:cNvCxnSpPr>
            <a:stCxn id="13" idx="1"/>
            <a:endCxn id="5" idx="3"/>
          </p:cNvCxnSpPr>
          <p:nvPr/>
        </p:nvCxnSpPr>
        <p:spPr>
          <a:xfrm flipH="1">
            <a:off x="10337181" y="3630437"/>
            <a:ext cx="249042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285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B9D3-EE82-1649-9557-886A8D34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pic>
        <p:nvPicPr>
          <p:cNvPr id="4" name="Online Media 3" descr="midi">
            <a:hlinkClick r:id="" action="ppaction://media"/>
            <a:extLst>
              <a:ext uri="{FF2B5EF4-FFF2-40B4-BE49-F238E27FC236}">
                <a16:creationId xmlns:a16="http://schemas.microsoft.com/office/drawing/2014/main" id="{1BF410A1-A13B-2846-83AB-8113DC58F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2173" y="1929162"/>
            <a:ext cx="11047653" cy="405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97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30" y="579860"/>
            <a:ext cx="5523570" cy="2397512"/>
          </a:xfrm>
          <a:effectLst/>
        </p:spPr>
        <p:txBody>
          <a:bodyPr>
            <a:noAutofit/>
          </a:bodyPr>
          <a:lstStyle/>
          <a:p>
            <a:r>
              <a:rPr lang="en-US" sz="72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Models are data hungry</a:t>
            </a:r>
          </a:p>
        </p:txBody>
      </p:sp>
    </p:spTree>
    <p:extLst>
      <p:ext uri="{BB962C8B-B14F-4D97-AF65-F5344CB8AC3E}">
        <p14:creationId xmlns:p14="http://schemas.microsoft.com/office/powerpoint/2010/main" val="2140785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 are data hungry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Models</a:t>
            </a:r>
            <a:r>
              <a:rPr lang="en-US" dirty="0"/>
              <a:t> </a:t>
            </a:r>
          </a:p>
          <a:p>
            <a:r>
              <a:rPr lang="en-US" dirty="0"/>
              <a:t>Learn from a limited set of training data</a:t>
            </a:r>
          </a:p>
          <a:p>
            <a:r>
              <a:rPr lang="en-US" dirty="0"/>
              <a:t>Apply what was learned to </a:t>
            </a:r>
            <a:r>
              <a:rPr lang="en-US" i="1" dirty="0"/>
              <a:t>production</a:t>
            </a:r>
          </a:p>
          <a:p>
            <a:pPr lvl="1"/>
            <a:r>
              <a:rPr lang="en-US" dirty="0"/>
              <a:t>“Production” is data science lingo for the entire world</a:t>
            </a:r>
          </a:p>
        </p:txBody>
      </p:sp>
    </p:spTree>
    <p:extLst>
      <p:ext uri="{BB962C8B-B14F-4D97-AF65-F5344CB8AC3E}">
        <p14:creationId xmlns:p14="http://schemas.microsoft.com/office/powerpoint/2010/main" val="1296436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 are data hungry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Models</a:t>
            </a:r>
            <a:r>
              <a:rPr lang="en-US" dirty="0"/>
              <a:t> </a:t>
            </a:r>
          </a:p>
          <a:p>
            <a:r>
              <a:rPr lang="en-US" dirty="0"/>
              <a:t>Learn from a limited set of training data</a:t>
            </a:r>
          </a:p>
          <a:p>
            <a:r>
              <a:rPr lang="en-US" dirty="0"/>
              <a:t>Apply what was learned to </a:t>
            </a:r>
            <a:r>
              <a:rPr lang="en-US" i="1" dirty="0"/>
              <a:t>production</a:t>
            </a:r>
          </a:p>
          <a:p>
            <a:pPr lvl="1"/>
            <a:r>
              <a:rPr lang="en-US" dirty="0"/>
              <a:t>“Production” is data science lingo for the entire world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One of the most difficult tasks in AI: </a:t>
            </a:r>
          </a:p>
          <a:p>
            <a:r>
              <a:rPr lang="en-US" dirty="0"/>
              <a:t>use training data (data you have) to judge how a model will perform in production (data you don’t have) .</a:t>
            </a:r>
          </a:p>
        </p:txBody>
      </p:sp>
    </p:spTree>
    <p:extLst>
      <p:ext uri="{BB962C8B-B14F-4D97-AF65-F5344CB8AC3E}">
        <p14:creationId xmlns:p14="http://schemas.microsoft.com/office/powerpoint/2010/main" val="1458171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1211-B5B1-374A-89DC-DA5ECE9F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185BC-6CF1-8E4C-8E05-D2A13E39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12E27-3D29-BC4C-88F8-EC0B805E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534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1211-B5B1-374A-89DC-DA5ECE9F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185BC-6CF1-8E4C-8E05-D2A13E39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12E27-3D29-BC4C-88F8-EC0B805E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0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BB87BE-84FE-E240-8A8E-02143DE98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218" y="2627351"/>
            <a:ext cx="1597807" cy="160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86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5192751" cy="2397512"/>
          </a:xfrm>
          <a:effectLst/>
        </p:spPr>
        <p:txBody>
          <a:bodyPr anchor="t">
            <a:noAutofit/>
          </a:bodyPr>
          <a:lstStyle/>
          <a:p>
            <a:r>
              <a:rPr lang="en-US" sz="54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Speed limits for data</a:t>
            </a:r>
          </a:p>
        </p:txBody>
      </p:sp>
    </p:spTree>
    <p:extLst>
      <p:ext uri="{BB962C8B-B14F-4D97-AF65-F5344CB8AC3E}">
        <p14:creationId xmlns:p14="http://schemas.microsoft.com/office/powerpoint/2010/main" val="16212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97683"/>
            <a:ext cx="5503207" cy="1328928"/>
          </a:xfrm>
        </p:spPr>
        <p:txBody>
          <a:bodyPr anchor="b">
            <a:normAutofit/>
          </a:bodyPr>
          <a:lstStyle/>
          <a:p>
            <a:pPr algn="l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798" y="3289107"/>
            <a:ext cx="2246088" cy="981392"/>
          </a:xfrm>
        </p:spPr>
        <p:txBody>
          <a:bodyPr/>
          <a:lstStyle/>
          <a:p>
            <a:pPr algn="l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268A56-39B6-0F4C-A248-170E156B07C6}"/>
              </a:ext>
            </a:extLst>
          </p:cNvPr>
          <p:cNvSpPr txBox="1"/>
          <p:nvPr/>
        </p:nvSpPr>
        <p:spPr>
          <a:xfrm>
            <a:off x="8955401" y="2963962"/>
            <a:ext cx="3233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Slab Light" pitchFamily="2" charset="0"/>
                <a:ea typeface="Roboto Slab Light" pitchFamily="2" charset="0"/>
              </a:rPr>
              <a:t>slides at </a:t>
            </a:r>
            <a:r>
              <a:rPr lang="en-US" dirty="0">
                <a:latin typeface="Roboto Slab Light" pitchFamily="2" charset="0"/>
                <a:ea typeface="Roboto Slab Light" pitchFamily="2" charset="0"/>
                <a:hlinkClick r:id="rId4"/>
              </a:rPr>
              <a:t>soph.info/ai-traps</a:t>
            </a:r>
            <a:endParaRPr lang="en-US" dirty="0">
              <a:latin typeface="Roboto Slab Light" pitchFamily="2" charset="0"/>
              <a:ea typeface="Roboto Slab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701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Speed limits for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“Traditional” models </a:t>
            </a:r>
            <a:r>
              <a:rPr lang="en-US" sz="2400" dirty="0"/>
              <a:t>(Support Vector Machines, Linear Models, Random Forests, K Nearest Neighbors)</a:t>
            </a:r>
          </a:p>
          <a:p>
            <a:r>
              <a:rPr lang="en-US" dirty="0"/>
              <a:t>Batch data: look at the entire dataset at once.</a:t>
            </a:r>
          </a:p>
          <a:p>
            <a:r>
              <a:rPr lang="en-US" dirty="0"/>
              <a:t>Training time increases with dataset size.</a:t>
            </a:r>
          </a:p>
        </p:txBody>
      </p:sp>
    </p:spTree>
    <p:extLst>
      <p:ext uri="{BB962C8B-B14F-4D97-AF65-F5344CB8AC3E}">
        <p14:creationId xmlns:p14="http://schemas.microsoft.com/office/powerpoint/2010/main" val="2926676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961201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9794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397873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1844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317536"/>
              </p:ext>
            </p:extLst>
          </p:nvPr>
        </p:nvGraphicFramePr>
        <p:xfrm>
          <a:off x="838199" y="2192514"/>
          <a:ext cx="10290691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7855783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⏲⏲⏲⏲⏲⏲⏲⏲⏲⏲⏲⏲⏲⏲⏲⏲⏲⏲⏲⏲⏲⏲⏲⏲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785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3109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B7CB1-C91B-B344-8942-951555A86588}"/>
              </a:ext>
            </a:extLst>
          </p:cNvPr>
          <p:cNvSpPr/>
          <p:nvPr/>
        </p:nvSpPr>
        <p:spPr>
          <a:xfrm rot="17937231">
            <a:off x="3184905" y="1123940"/>
            <a:ext cx="2746755" cy="2306915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AE4492-66D1-5444-A04C-52622F6E2A91}"/>
              </a:ext>
            </a:extLst>
          </p:cNvPr>
          <p:cNvSpPr txBox="1"/>
          <p:nvPr/>
        </p:nvSpPr>
        <p:spPr>
          <a:xfrm>
            <a:off x="4014438" y="1885715"/>
            <a:ext cx="1427357" cy="707886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Traditional 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Approaches</a:t>
            </a:r>
          </a:p>
        </p:txBody>
      </p:sp>
    </p:spTree>
    <p:extLst>
      <p:ext uri="{BB962C8B-B14F-4D97-AF65-F5344CB8AC3E}">
        <p14:creationId xmlns:p14="http://schemas.microsoft.com/office/powerpoint/2010/main" val="165107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6631259" cy="2397512"/>
          </a:xfrm>
          <a:effectLst/>
        </p:spPr>
        <p:txBody>
          <a:bodyPr anchor="t">
            <a:noAutofit/>
          </a:bodyPr>
          <a:lstStyle/>
          <a:p>
            <a:r>
              <a:rPr lang="en-US" sz="54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Modern AI removes the speed limit</a:t>
            </a:r>
          </a:p>
        </p:txBody>
      </p:sp>
    </p:spTree>
    <p:extLst>
      <p:ext uri="{BB962C8B-B14F-4D97-AF65-F5344CB8AC3E}">
        <p14:creationId xmlns:p14="http://schemas.microsoft.com/office/powerpoint/2010/main" val="3426426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last two decades, AI has shifted to approaches that strongly incentivize large datasets</a:t>
            </a:r>
          </a:p>
          <a:p>
            <a:r>
              <a:rPr lang="en-US" dirty="0"/>
              <a:t>SGD powers Deep Learning models</a:t>
            </a:r>
          </a:p>
          <a:p>
            <a:r>
              <a:rPr lang="en-US" dirty="0"/>
              <a:t>Traditional AI models have been modified to take advantage of SGD</a:t>
            </a:r>
          </a:p>
        </p:txBody>
      </p:sp>
    </p:spTree>
    <p:extLst>
      <p:ext uri="{BB962C8B-B14F-4D97-AF65-F5344CB8AC3E}">
        <p14:creationId xmlns:p14="http://schemas.microsoft.com/office/powerpoint/2010/main" val="3543795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SGD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Gradient descent </a:t>
            </a:r>
            <a:r>
              <a:rPr lang="en-US" dirty="0"/>
              <a:t>(</a:t>
            </a:r>
            <a:r>
              <a:rPr lang="en-US" i="1" dirty="0"/>
              <a:t>not stochastic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Put a number on your model’s performance. (</a:t>
            </a:r>
            <a:r>
              <a:rPr lang="en-US" u="sng" dirty="0"/>
              <a:t>Loss function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which direction decreases the loss function. (Find the </a:t>
            </a:r>
            <a:r>
              <a:rPr lang="en-US" u="sng" dirty="0"/>
              <a:t>Gradient</a:t>
            </a:r>
            <a:r>
              <a:rPr lang="en-US" dirty="0"/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Turn the knob in that direction. (</a:t>
            </a:r>
            <a:r>
              <a:rPr lang="en-US" u="sng" dirty="0"/>
              <a:t>Backpropagation</a:t>
            </a:r>
            <a:r>
              <a:rPr lang="en-US" dirty="0"/>
              <a:t>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/>
              <a:t>(Wash, rinse, repeat for every parameter)</a:t>
            </a:r>
          </a:p>
        </p:txBody>
      </p:sp>
    </p:spTree>
    <p:extLst>
      <p:ext uri="{BB962C8B-B14F-4D97-AF65-F5344CB8AC3E}">
        <p14:creationId xmlns:p14="http://schemas.microsoft.com/office/powerpoint/2010/main" val="16758496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SGD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Stochastic </a:t>
            </a:r>
            <a:r>
              <a:rPr lang="en-US" dirty="0"/>
              <a:t>Gradient Descent:</a:t>
            </a:r>
          </a:p>
          <a:p>
            <a:r>
              <a:rPr lang="en-US" dirty="0"/>
              <a:t>Use a small subset of your dataset to estimate the loss for the entire dataset (</a:t>
            </a:r>
            <a:r>
              <a:rPr lang="en-US" u="sng" dirty="0"/>
              <a:t>Minibatch</a:t>
            </a:r>
            <a:r>
              <a:rPr lang="en-US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33737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3EFA3-95E4-8D4E-9AA8-EA48DBACD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FDA59-86E0-9E47-BA1F-93036F565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</a:t>
            </a:r>
          </a:p>
          <a:p>
            <a:pPr lvl="1"/>
            <a:r>
              <a:rPr lang="en-US" dirty="0"/>
              <a:t>lumping together Data Science, Artificial Intelligence, Machine Learning, Data Mining, etc. </a:t>
            </a:r>
          </a:p>
          <a:p>
            <a:r>
              <a:rPr lang="en-US" dirty="0"/>
              <a:t>Audience</a:t>
            </a:r>
          </a:p>
          <a:p>
            <a:pPr lvl="1"/>
            <a:r>
              <a:rPr lang="en-US" dirty="0"/>
              <a:t>Conversant in AI topics. </a:t>
            </a:r>
          </a:p>
          <a:p>
            <a:pPr lvl="1"/>
            <a:r>
              <a:rPr lang="en-US" dirty="0"/>
              <a:t>Not necessarily experts or practitioners.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260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E3B33-B902-2041-AC95-8C3117276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0265B-8FF1-6840-8F83-05230E3A7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48975"/>
            <a:ext cx="10515600" cy="1827987"/>
          </a:xfrm>
        </p:spPr>
        <p:txBody>
          <a:bodyPr/>
          <a:lstStyle/>
          <a:p>
            <a:r>
              <a:rPr lang="en-US" dirty="0"/>
              <a:t>For SGD-based models, the amount of time it takes to fit a model </a:t>
            </a:r>
            <a:r>
              <a:rPr lang="en-US" b="1" dirty="0"/>
              <a:t>does not depend on the size of the dataset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9AE4E-84EE-B24F-B005-31637D37F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46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3243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381950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4548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600670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4146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557086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6621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B7CB1-C91B-B344-8942-951555A86588}"/>
              </a:ext>
            </a:extLst>
          </p:cNvPr>
          <p:cNvSpPr/>
          <p:nvPr/>
        </p:nvSpPr>
        <p:spPr>
          <a:xfrm rot="17449102">
            <a:off x="2855970" y="1478046"/>
            <a:ext cx="2875366" cy="1986867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AE4492-66D1-5444-A04C-52622F6E2A91}"/>
              </a:ext>
            </a:extLst>
          </p:cNvPr>
          <p:cNvSpPr txBox="1"/>
          <p:nvPr/>
        </p:nvSpPr>
        <p:spPr>
          <a:xfrm>
            <a:off x="3484666" y="1944812"/>
            <a:ext cx="1700652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Traditional 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Approaches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8EE1EC-9E9C-3149-825A-0281A622EC61}"/>
              </a:ext>
            </a:extLst>
          </p:cNvPr>
          <p:cNvSpPr/>
          <p:nvPr/>
        </p:nvSpPr>
        <p:spPr>
          <a:xfrm rot="751333">
            <a:off x="7466990" y="5301136"/>
            <a:ext cx="3432983" cy="1224376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C1D04D-A40A-5A41-915D-A0768CCCAEC9}"/>
              </a:ext>
            </a:extLst>
          </p:cNvPr>
          <p:cNvSpPr txBox="1"/>
          <p:nvPr/>
        </p:nvSpPr>
        <p:spPr>
          <a:xfrm>
            <a:off x="8302360" y="5478064"/>
            <a:ext cx="741279" cy="46166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SGD</a:t>
            </a:r>
          </a:p>
        </p:txBody>
      </p:sp>
    </p:spTree>
    <p:extLst>
      <p:ext uri="{BB962C8B-B14F-4D97-AF65-F5344CB8AC3E}">
        <p14:creationId xmlns:p14="http://schemas.microsoft.com/office/powerpoint/2010/main" val="1487306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4541-F40F-C640-840B-BBDC09B0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F0D6A-C067-6743-8924-A62C0F60A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E8071D-5802-704D-802E-A5585DF79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122" y="218591"/>
            <a:ext cx="9051756" cy="16186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7CE7A2-E71F-034A-8E7F-EED4AB91A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100" y="2387600"/>
            <a:ext cx="80518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8841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4541-F40F-C640-840B-BBDC09B0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7600C3-031B-0541-BEDC-5E32CA29B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9856" y="365125"/>
            <a:ext cx="7212288" cy="597267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E655E3-5CC8-E14B-8751-B2077161FC6E}"/>
              </a:ext>
            </a:extLst>
          </p:cNvPr>
          <p:cNvSpPr txBox="1"/>
          <p:nvPr/>
        </p:nvSpPr>
        <p:spPr>
          <a:xfrm>
            <a:off x="7348653" y="6488668"/>
            <a:ext cx="373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slide: </a:t>
            </a:r>
            <a:r>
              <a:rPr lang="en-US" dirty="0">
                <a:hlinkClick r:id="rId3"/>
              </a:rPr>
              <a:t>Andrej Karpathy</a:t>
            </a:r>
            <a:r>
              <a:rPr lang="en-US" dirty="0"/>
              <a:t>; photo: </a:t>
            </a:r>
            <a:r>
              <a:rPr lang="en-US" i="1" dirty="0">
                <a:hlinkClick r:id="rId4"/>
              </a:rPr>
              <a:t>Lisha 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464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6631259" cy="2397512"/>
          </a:xfrm>
          <a:effectLst/>
        </p:spPr>
        <p:txBody>
          <a:bodyPr anchor="t">
            <a:noAutofit/>
          </a:bodyPr>
          <a:lstStyle/>
          <a:p>
            <a:r>
              <a:rPr lang="en-US" sz="66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Scale is bad</a:t>
            </a:r>
          </a:p>
        </p:txBody>
      </p:sp>
    </p:spTree>
    <p:extLst>
      <p:ext uri="{BB962C8B-B14F-4D97-AF65-F5344CB8AC3E}">
        <p14:creationId xmlns:p14="http://schemas.microsoft.com/office/powerpoint/2010/main" val="22935654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 models either</a:t>
            </a:r>
          </a:p>
          <a:p>
            <a:r>
              <a:rPr lang="en-US" dirty="0"/>
              <a:t>Replace labor humans would do</a:t>
            </a:r>
          </a:p>
          <a:p>
            <a:r>
              <a:rPr lang="en-US" dirty="0"/>
              <a:t>Make new forms of labor possible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Both of these are most profitable at scale!</a:t>
            </a:r>
          </a:p>
        </p:txBody>
      </p:sp>
    </p:spTree>
    <p:extLst>
      <p:ext uri="{BB962C8B-B14F-4D97-AF65-F5344CB8AC3E}">
        <p14:creationId xmlns:p14="http://schemas.microsoft.com/office/powerpoint/2010/main" val="11531849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8154D-B9E8-CA44-80EB-0914142E2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6990D-142E-A548-BB7B-503F1B254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Cathy O'Neil: “﻿the three elements of a WMD: Opacity, </a:t>
            </a:r>
            <a:r>
              <a:rPr lang="en-US" b="1" dirty="0"/>
              <a:t>Scale</a:t>
            </a:r>
            <a:r>
              <a:rPr lang="en-US" dirty="0"/>
              <a:t>, and Damage”</a:t>
            </a:r>
          </a:p>
        </p:txBody>
      </p:sp>
    </p:spTree>
    <p:extLst>
      <p:ext uri="{BB962C8B-B14F-4D97-AF65-F5344CB8AC3E}">
        <p14:creationId xmlns:p14="http://schemas.microsoft.com/office/powerpoint/2010/main" val="2301993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30" y="579860"/>
            <a:ext cx="5523570" cy="2397512"/>
          </a:xfrm>
          <a:effectLst/>
        </p:spPr>
        <p:txBody>
          <a:bodyPr anchor="t">
            <a:noAutofit/>
          </a:bodyPr>
          <a:lstStyle/>
          <a:p>
            <a:r>
              <a:rPr lang="en-US" sz="72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What is AI?</a:t>
            </a:r>
          </a:p>
        </p:txBody>
      </p:sp>
    </p:spTree>
    <p:extLst>
      <p:ext uri="{BB962C8B-B14F-4D97-AF65-F5344CB8AC3E}">
        <p14:creationId xmlns:p14="http://schemas.microsoft.com/office/powerpoint/2010/main" val="41462773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</p:txBody>
      </p:sp>
    </p:spTree>
    <p:extLst>
      <p:ext uri="{BB962C8B-B14F-4D97-AF65-F5344CB8AC3E}">
        <p14:creationId xmlns:p14="http://schemas.microsoft.com/office/powerpoint/2010/main" val="18464074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A45A7-DBEB-8542-AFBA-116B8D5138C0}"/>
              </a:ext>
            </a:extLst>
          </p:cNvPr>
          <p:cNvSpPr txBox="1"/>
          <p:nvPr/>
        </p:nvSpPr>
        <p:spPr>
          <a:xfrm>
            <a:off x="7560528" y="3264627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Raleway" panose="020B0503030101060003" pitchFamily="34" charset="77"/>
                <a:ea typeface="Roboto Slab" pitchFamily="2" charset="0"/>
              </a:rPr>
              <a:t>BAD!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94B2E30-6C69-4345-9223-9AF20C16A0F4}"/>
              </a:ext>
            </a:extLst>
          </p:cNvPr>
          <p:cNvSpPr/>
          <p:nvPr/>
        </p:nvSpPr>
        <p:spPr>
          <a:xfrm>
            <a:off x="6423102" y="2843560"/>
            <a:ext cx="947854" cy="1550019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239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These incentives have always been present. But now there’s no speed limit!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A45A7-DBEB-8542-AFBA-116B8D5138C0}"/>
              </a:ext>
            </a:extLst>
          </p:cNvPr>
          <p:cNvSpPr txBox="1"/>
          <p:nvPr/>
        </p:nvSpPr>
        <p:spPr>
          <a:xfrm>
            <a:off x="7560528" y="3264627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Raleway" panose="020B0503030101060003" pitchFamily="34" charset="77"/>
                <a:ea typeface="Roboto Slab" pitchFamily="2" charset="0"/>
              </a:rPr>
              <a:t>BAD!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94B2E30-6C69-4345-9223-9AF20C16A0F4}"/>
              </a:ext>
            </a:extLst>
          </p:cNvPr>
          <p:cNvSpPr/>
          <p:nvPr/>
        </p:nvSpPr>
        <p:spPr>
          <a:xfrm>
            <a:off x="6423102" y="2843560"/>
            <a:ext cx="947854" cy="1550019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6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2C91-F509-D84F-990F-4AB3A8E8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B85A-36DD-D74A-BE7E-4429B8C4A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a fundamental incentive for AI to scale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</a:t>
            </a:r>
            <a:r>
              <a:rPr lang="en-US" u="sng" dirty="0"/>
              <a:t>will not be </a:t>
            </a:r>
            <a:r>
              <a:rPr lang="en-US" dirty="0"/>
              <a:t>fixed by:</a:t>
            </a:r>
          </a:p>
          <a:p>
            <a:r>
              <a:rPr lang="en-US" dirty="0"/>
              <a:t>Technical advances</a:t>
            </a:r>
          </a:p>
          <a:p>
            <a:r>
              <a:rPr lang="en-US" dirty="0"/>
              <a:t>A more diverse industry</a:t>
            </a:r>
          </a:p>
          <a:p>
            <a:r>
              <a:rPr lang="en-US" dirty="0"/>
              <a:t>Quantifying or removing bias in models/datasets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3225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2C91-F509-D84F-990F-4AB3A8E8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B85A-36DD-D74A-BE7E-4429B8C4A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 as an industry </a:t>
            </a:r>
            <a:r>
              <a:rPr lang="en-US" b="1" dirty="0"/>
              <a:t>must</a:t>
            </a:r>
            <a:r>
              <a:rPr lang="en-US" dirty="0"/>
              <a:t> be treated as one with inherent risk.</a:t>
            </a:r>
          </a:p>
          <a:p>
            <a:r>
              <a:rPr lang="en-US" dirty="0"/>
              <a:t>Regulation with teeth.</a:t>
            </a:r>
          </a:p>
          <a:p>
            <a:r>
              <a:rPr lang="en-US" dirty="0"/>
              <a:t>Professional accountability.</a:t>
            </a:r>
          </a:p>
          <a:p>
            <a:r>
              <a:rPr lang="en-US" dirty="0"/>
              <a:t>Default presumption of harm.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Examples</a:t>
            </a:r>
          </a:p>
          <a:p>
            <a:r>
              <a:rPr lang="en-US" dirty="0"/>
              <a:t>Medicine</a:t>
            </a:r>
          </a:p>
          <a:p>
            <a:r>
              <a:rPr lang="en-US" dirty="0"/>
              <a:t>Weapons</a:t>
            </a:r>
          </a:p>
        </p:txBody>
      </p:sp>
    </p:spTree>
    <p:extLst>
      <p:ext uri="{BB962C8B-B14F-4D97-AF65-F5344CB8AC3E}">
        <p14:creationId xmlns:p14="http://schemas.microsoft.com/office/powerpoint/2010/main" val="21611551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97683"/>
            <a:ext cx="5503207" cy="1328928"/>
          </a:xfrm>
        </p:spPr>
        <p:txBody>
          <a:bodyPr anchor="b">
            <a:normAutofit/>
          </a:bodyPr>
          <a:lstStyle/>
          <a:p>
            <a:pPr algn="l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798" y="3289107"/>
            <a:ext cx="2246088" cy="981392"/>
          </a:xfrm>
        </p:spPr>
        <p:txBody>
          <a:bodyPr/>
          <a:lstStyle/>
          <a:p>
            <a:pPr algn="l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4D2E6A-4AFD-114D-AD3F-122EF54EA744}"/>
              </a:ext>
            </a:extLst>
          </p:cNvPr>
          <p:cNvSpPr/>
          <p:nvPr/>
        </p:nvSpPr>
        <p:spPr>
          <a:xfrm>
            <a:off x="9042555" y="2588587"/>
            <a:ext cx="293381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web: 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4"/>
              </a:rPr>
              <a:t>soph.info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  <a:p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github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: 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5"/>
              </a:rPr>
              <a:t>@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5"/>
              </a:rPr>
              <a:t>artificialsoph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  <a:p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twitter: 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6"/>
              </a:rPr>
              <a:t>@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6"/>
              </a:rPr>
              <a:t>artificialsoph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711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80942-8CEC-EF4A-8E0C-CF676665F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48283-1A17-1C4E-9820-8630B9CC6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E2A01-2560-AD46-A2BB-46004A2E2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338" y="2977994"/>
            <a:ext cx="2742271" cy="18281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C4298E-BD60-544D-9861-0052B19CA095}"/>
              </a:ext>
            </a:extLst>
          </p:cNvPr>
          <p:cNvSpPr txBox="1"/>
          <p:nvPr/>
        </p:nvSpPr>
        <p:spPr>
          <a:xfrm>
            <a:off x="8138421" y="4941112"/>
            <a:ext cx="1497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Tincho Franco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F05C15-585D-2346-B05D-177397C09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6006" y="2612967"/>
            <a:ext cx="2437771" cy="27766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D63887-38C2-304B-9133-EABBA0B7C9BD}"/>
              </a:ext>
            </a:extLst>
          </p:cNvPr>
          <p:cNvSpPr txBox="1"/>
          <p:nvPr/>
        </p:nvSpPr>
        <p:spPr>
          <a:xfrm>
            <a:off x="2109231" y="5598626"/>
            <a:ext cx="2011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Rock'n Roll Monkey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049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97F5-2F87-8E47-9399-32D0AE69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1CB4-C84C-FB4A-950D-31626DE7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model is a small thing that captures a larger thing.</a:t>
            </a:r>
          </a:p>
          <a:p>
            <a:r>
              <a:rPr lang="en-US" dirty="0"/>
              <a:t>A good model omits unimportant details while retaining what’s important.</a:t>
            </a:r>
          </a:p>
        </p:txBody>
      </p:sp>
      <p:pic>
        <p:nvPicPr>
          <p:cNvPr id="4" name="Shape 98">
            <a:extLst>
              <a:ext uri="{FF2B5EF4-FFF2-40B4-BE49-F238E27FC236}">
                <a16:creationId xmlns:a16="http://schemas.microsoft.com/office/drawing/2014/main" id="{002F307A-C9AD-C241-9493-5286DA9655B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937" y="4085791"/>
            <a:ext cx="7475265" cy="2363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99">
            <a:extLst>
              <a:ext uri="{FF2B5EF4-FFF2-40B4-BE49-F238E27FC236}">
                <a16:creationId xmlns:a16="http://schemas.microsoft.com/office/drawing/2014/main" id="{58E7030D-805A-5940-99DF-B7B9AAD13E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632" y="3028425"/>
            <a:ext cx="3420433" cy="3420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091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97F5-2F87-8E47-9399-32D0AE69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1CB4-C84C-FB4A-950D-31626DE7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Industry sometimes uses  “algorithm” and “model” interchangeably.</a:t>
            </a:r>
          </a:p>
          <a:p>
            <a:pPr lvl="1"/>
            <a:r>
              <a:rPr lang="en-US" dirty="0"/>
              <a:t>Words are complicated (ask anyone who works in NLP)</a:t>
            </a:r>
          </a:p>
        </p:txBody>
      </p:sp>
      <p:pic>
        <p:nvPicPr>
          <p:cNvPr id="4" name="Shape 98">
            <a:extLst>
              <a:ext uri="{FF2B5EF4-FFF2-40B4-BE49-F238E27FC236}">
                <a16:creationId xmlns:a16="http://schemas.microsoft.com/office/drawing/2014/main" id="{002F307A-C9AD-C241-9493-5286DA9655B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937" y="4085791"/>
            <a:ext cx="7475265" cy="2363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99">
            <a:extLst>
              <a:ext uri="{FF2B5EF4-FFF2-40B4-BE49-F238E27FC236}">
                <a16:creationId xmlns:a16="http://schemas.microsoft.com/office/drawing/2014/main" id="{58E7030D-805A-5940-99DF-B7B9AAD13E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632" y="3028425"/>
            <a:ext cx="3420433" cy="3420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5053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latin typeface="+mn-lt"/>
                <a:cs typeface="Times New Roman" panose="02020603050405020304" pitchFamily="18" charset="0"/>
              </a:rPr>
              <a:t>to process past experience and update a model such that the the model is more useful for future experience</a:t>
            </a:r>
            <a:endParaRPr sz="4267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82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latin typeface="+mn-lt"/>
                <a:cs typeface="Times New Roman" panose="02020603050405020304" pitchFamily="18" charset="0"/>
              </a:rPr>
              <a:t>to process past experience </a:t>
            </a: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and update a model such that the the model is useful for future experience</a:t>
            </a:r>
            <a:endParaRPr sz="4267" dirty="0">
              <a:solidFill>
                <a:schemeClr val="bg1">
                  <a:lumMod val="8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531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to process past experience and </a:t>
            </a:r>
            <a:r>
              <a:rPr lang="en-US" sz="4267" dirty="0">
                <a:latin typeface="+mn-lt"/>
                <a:cs typeface="Times New Roman" panose="02020603050405020304" pitchFamily="18" charset="0"/>
              </a:rPr>
              <a:t>update a model </a:t>
            </a: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such that the the model is useful for future experience</a:t>
            </a:r>
            <a:endParaRPr sz="4267" dirty="0">
              <a:solidFill>
                <a:schemeClr val="bg1">
                  <a:lumMod val="8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295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4034</TotalTime>
  <Words>1345</Words>
  <Application>Microsoft Macintosh PowerPoint</Application>
  <PresentationFormat>Widescreen</PresentationFormat>
  <Paragraphs>277</Paragraphs>
  <Slides>46</Slides>
  <Notes>24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Arial</vt:lpstr>
      <vt:lpstr>Calibri</vt:lpstr>
      <vt:lpstr>Raleway</vt:lpstr>
      <vt:lpstr>Roboto Slab</vt:lpstr>
      <vt:lpstr>Roboto Slab Light</vt:lpstr>
      <vt:lpstr>Times New Roman</vt:lpstr>
      <vt:lpstr>Office Theme</vt:lpstr>
      <vt:lpstr>AI Is Broken</vt:lpstr>
      <vt:lpstr>AI Is Broken</vt:lpstr>
      <vt:lpstr>Caveats</vt:lpstr>
      <vt:lpstr>What is AI?</vt:lpstr>
      <vt:lpstr>Model: a learning algorithm</vt:lpstr>
      <vt:lpstr>Model: a learning algorithm</vt:lpstr>
      <vt:lpstr>PowerPoint Presentation</vt:lpstr>
      <vt:lpstr>PowerPoint Presentation</vt:lpstr>
      <vt:lpstr>PowerPoint Presentation</vt:lpstr>
      <vt:lpstr>PowerPoint Presentation</vt:lpstr>
      <vt:lpstr>Model: a learning algorithm</vt:lpstr>
      <vt:lpstr>Model: a learning algorithm</vt:lpstr>
      <vt:lpstr>Model: a learning algorithm</vt:lpstr>
      <vt:lpstr>Models are data hungry</vt:lpstr>
      <vt:lpstr>Models are data hungry</vt:lpstr>
      <vt:lpstr>Models are data hungry</vt:lpstr>
      <vt:lpstr>PowerPoint Presentation</vt:lpstr>
      <vt:lpstr>PowerPoint Presentation</vt:lpstr>
      <vt:lpstr>Speed limits for data</vt:lpstr>
      <vt:lpstr>Speed limits for data</vt:lpstr>
      <vt:lpstr>Speed limits for data</vt:lpstr>
      <vt:lpstr>Speed limits for data</vt:lpstr>
      <vt:lpstr>Speed limits for data</vt:lpstr>
      <vt:lpstr>PowerPoint Presentation</vt:lpstr>
      <vt:lpstr>PowerPoint Presentation</vt:lpstr>
      <vt:lpstr>Modern AI removes the speed limit</vt:lpstr>
      <vt:lpstr>Enter Stochastic Gradient Descent</vt:lpstr>
      <vt:lpstr>How does SGD work?</vt:lpstr>
      <vt:lpstr>How does SGD work?</vt:lpstr>
      <vt:lpstr>PowerPoint Presentation</vt:lpstr>
      <vt:lpstr>Stochastic Gradient Descent</vt:lpstr>
      <vt:lpstr>Stochastic Gradient Descent</vt:lpstr>
      <vt:lpstr>Stochastic Gradient Descent</vt:lpstr>
      <vt:lpstr>PowerPoint Presentation</vt:lpstr>
      <vt:lpstr>PowerPoint Presentation</vt:lpstr>
      <vt:lpstr>PowerPoint Presentation</vt:lpstr>
      <vt:lpstr>Scale is bad</vt:lpstr>
      <vt:lpstr>Scale is bad</vt:lpstr>
      <vt:lpstr>Scale is bad</vt:lpstr>
      <vt:lpstr>Scale is bad</vt:lpstr>
      <vt:lpstr>Scale is bad</vt:lpstr>
      <vt:lpstr>Scale is bad</vt:lpstr>
      <vt:lpstr>What now?</vt:lpstr>
      <vt:lpstr>What now?</vt:lpstr>
      <vt:lpstr>AI Is Broken</vt:lpstr>
      <vt:lpstr>Image source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Searcy</dc:creator>
  <cp:lastModifiedBy>Sophie Searcy</cp:lastModifiedBy>
  <cp:revision>46</cp:revision>
  <cp:lastPrinted>2019-06-14T13:41:33Z</cp:lastPrinted>
  <dcterms:created xsi:type="dcterms:W3CDTF">2019-06-11T15:26:09Z</dcterms:created>
  <dcterms:modified xsi:type="dcterms:W3CDTF">2019-06-14T14:07:39Z</dcterms:modified>
</cp:coreProperties>
</file>

<file path=docProps/thumbnail.jpeg>
</file>